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4" r:id="rId39"/>
    <p:sldId id="293" r:id="rId40"/>
  </p:sldIdLst>
  <p:sldSz cx="9144000" cy="5143500" type="screen16x9"/>
  <p:notesSz cx="6858000" cy="9144000"/>
  <p:embeddedFontLst>
    <p:embeddedFont>
      <p:font typeface="Anaheim" panose="020B0604020202020204" charset="0"/>
      <p:regular r:id="rId42"/>
      <p:bold r:id="rId43"/>
    </p:embeddedFont>
    <p:embeddedFont>
      <p:font typeface="DM Sans" pitchFamily="2" charset="0"/>
      <p:regular r:id="rId44"/>
      <p:bold r:id="rId45"/>
      <p:italic r:id="rId46"/>
      <p:boldItalic r:id="rId47"/>
    </p:embeddedFont>
    <p:embeddedFont>
      <p:font typeface="Nunito Light" pitchFamily="2" charset="0"/>
      <p:regular r:id="rId48"/>
    </p:embeddedFont>
    <p:embeddedFont>
      <p:font typeface="Playfair Display Medium" panose="020B0604020202020204" charset="0"/>
      <p:regular r:id="rId49"/>
      <p:bold r:id="rId50"/>
      <p:italic r:id="rId51"/>
      <p:boldItalic r:id="rId52"/>
    </p:embeddedFont>
    <p:embeddedFont>
      <p:font typeface="Raleway" pitchFamily="2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393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3e74e113d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3e74e113d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3e74e113de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3e74e113de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3e74e113de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3e74e113de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3e74e113de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3e74e113de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3e74e113d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3e74e113d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3e74e113de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3e74e113de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3e74e113de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3e74e113de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3e74e113de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3e74e113de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3e74e113de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3e74e113de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3e74e113de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3e74e113de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62641760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762641760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3e74e113de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3e74e113de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3e74e113de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3e74e113de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3e74e113de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3e74e113de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3e74e113de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3e74e113de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3e74e113de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3e74e113de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3e74e113de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3e74e113de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468bca842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468bca842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create, update,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Caregivers → Limiting to 3 dependencies per caregiver, since realistically there is only so much a caregiver can take care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for normal user → Do not allow user to manage their caregiver, only shows message and call feature based on user role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468bca842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468bca842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474fd3aa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474fd3aa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468bca8429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468bca8429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3ffa5edfbc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3ffa5edfbc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468bca8429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468bca8429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468bca8429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468bca8429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468bca842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468bca8429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468bca8429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468bca8429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468bca842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468bca842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468bca8429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468bca8429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468bca8429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468bca8429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468bca8429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468bca8429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>
          <a:extLst>
            <a:ext uri="{FF2B5EF4-FFF2-40B4-BE49-F238E27FC236}">
              <a16:creationId xmlns:a16="http://schemas.microsoft.com/office/drawing/2014/main" id="{9FB0B02E-3F3D-123B-CF9B-6653AE2D9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468bca8429_0_56:notes">
            <a:extLst>
              <a:ext uri="{FF2B5EF4-FFF2-40B4-BE49-F238E27FC236}">
                <a16:creationId xmlns:a16="http://schemas.microsoft.com/office/drawing/2014/main" id="{F0E74F33-370A-D419-B98D-661CDB90B0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468bca8429_0_56:notes">
            <a:extLst>
              <a:ext uri="{FF2B5EF4-FFF2-40B4-BE49-F238E27FC236}">
                <a16:creationId xmlns:a16="http://schemas.microsoft.com/office/drawing/2014/main" id="{36A6F8C6-0CF1-3C6E-D92A-046E080AD1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557224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38774f7fc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38774f7fc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3ffa5edfbc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3ffa5edfbc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ffa5edfbc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ffa5edfbc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468bca842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468bca842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3ffa5edfbc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3ffa5edfbc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468bca842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468bca842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38774f7fc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38774f7fc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2560825"/>
            <a:ext cx="4595700" cy="18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75" y="1007350"/>
            <a:ext cx="22089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3167225" y="539500"/>
            <a:ext cx="6072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rot="10800000">
            <a:off x="843077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713225" y="3408625"/>
            <a:ext cx="2466300" cy="8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subTitle" idx="1"/>
          </p:nvPr>
        </p:nvSpPr>
        <p:spPr>
          <a:xfrm>
            <a:off x="713225" y="2622925"/>
            <a:ext cx="2466300" cy="6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57" name="Google Shape;57;p11"/>
          <p:cNvCxnSpPr/>
          <p:nvPr/>
        </p:nvCxnSpPr>
        <p:spPr>
          <a:xfrm>
            <a:off x="3167225" y="539500"/>
            <a:ext cx="6072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11"/>
          <p:cNvCxnSpPr/>
          <p:nvPr/>
        </p:nvCxnSpPr>
        <p:spPr>
          <a:xfrm rot="10800000">
            <a:off x="843077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264840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3" hasCustomPrompt="1"/>
          </p:nvPr>
        </p:nvSpPr>
        <p:spPr>
          <a:xfrm>
            <a:off x="3760200" y="26483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 hasCustomPrompt="1"/>
          </p:nvPr>
        </p:nvSpPr>
        <p:spPr>
          <a:xfrm>
            <a:off x="720000" y="32474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5" hasCustomPrompt="1"/>
          </p:nvPr>
        </p:nvSpPr>
        <p:spPr>
          <a:xfrm>
            <a:off x="3760200" y="324746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384655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3760200" y="38465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1454700" y="264840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>
            <a:off x="1454700" y="32474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1454700" y="38465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4494900" y="264840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4494900" y="32474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5"/>
          </p:nvPr>
        </p:nvSpPr>
        <p:spPr>
          <a:xfrm>
            <a:off x="4494900" y="38465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cxnSp>
        <p:nvCxnSpPr>
          <p:cNvPr id="74" name="Google Shape;74;p13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75;p13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1727575" y="537275"/>
            <a:ext cx="3021300" cy="48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78" name="Google Shape;78;p14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Google Shape;79;p14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82" name="Google Shape;82;p15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15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713225" y="3404150"/>
            <a:ext cx="4598400" cy="6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713225" y="3975200"/>
            <a:ext cx="45984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>
            <a:spLocks noGrp="1"/>
          </p:cNvSpPr>
          <p:nvPr>
            <p:ph type="pic" idx="2"/>
          </p:nvPr>
        </p:nvSpPr>
        <p:spPr>
          <a:xfrm>
            <a:off x="713225" y="539500"/>
            <a:ext cx="4598400" cy="25983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16"/>
          <p:cNvSpPr>
            <a:spLocks noGrp="1"/>
          </p:cNvSpPr>
          <p:nvPr>
            <p:ph type="pic" idx="3"/>
          </p:nvPr>
        </p:nvSpPr>
        <p:spPr>
          <a:xfrm>
            <a:off x="5564583" y="539500"/>
            <a:ext cx="2866200" cy="40644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89" name="Google Shape;89;p16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6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6279450" y="539500"/>
            <a:ext cx="2151300" cy="1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1"/>
          </p:nvPr>
        </p:nvSpPr>
        <p:spPr>
          <a:xfrm>
            <a:off x="6279450" y="1486025"/>
            <a:ext cx="2151300" cy="10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>
            <a:spLocks noGrp="1"/>
          </p:cNvSpPr>
          <p:nvPr>
            <p:ph type="pic" idx="2"/>
          </p:nvPr>
        </p:nvSpPr>
        <p:spPr>
          <a:xfrm>
            <a:off x="678047" y="539500"/>
            <a:ext cx="2709000" cy="40644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17"/>
          <p:cNvSpPr>
            <a:spLocks noGrp="1"/>
          </p:cNvSpPr>
          <p:nvPr>
            <p:ph type="pic" idx="3"/>
          </p:nvPr>
        </p:nvSpPr>
        <p:spPr>
          <a:xfrm>
            <a:off x="3690375" y="3055272"/>
            <a:ext cx="4740300" cy="15486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17"/>
          <p:cNvSpPr>
            <a:spLocks noGrp="1"/>
          </p:cNvSpPr>
          <p:nvPr>
            <p:ph type="pic" idx="4"/>
          </p:nvPr>
        </p:nvSpPr>
        <p:spPr>
          <a:xfrm>
            <a:off x="3690375" y="539500"/>
            <a:ext cx="2285700" cy="2285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7" name="Google Shape;97;p17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7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0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463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713250" y="1406925"/>
            <a:ext cx="7717500" cy="25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cxnSp>
        <p:nvCxnSpPr>
          <p:cNvPr id="102" name="Google Shape;102;p18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18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720000" y="1187604"/>
            <a:ext cx="7704000" cy="28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cxnSp>
        <p:nvCxnSpPr>
          <p:cNvPr id="107" name="Google Shape;107;p19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9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720000" y="1187589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200"/>
              <a:buFont typeface="Nunito Light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cxnSp>
        <p:nvCxnSpPr>
          <p:cNvPr id="112" name="Google Shape;112;p20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20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3225" y="3762200"/>
            <a:ext cx="2822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2734600"/>
            <a:ext cx="1288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>
            <a:spLocks noGrp="1"/>
          </p:cNvSpPr>
          <p:nvPr>
            <p:ph type="pic" idx="3"/>
          </p:nvPr>
        </p:nvSpPr>
        <p:spPr>
          <a:xfrm flipH="1">
            <a:off x="5468450" y="819367"/>
            <a:ext cx="2623800" cy="3826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7" name="Google Shape;17;p3"/>
          <p:cNvCxnSpPr/>
          <p:nvPr/>
        </p:nvCxnSpPr>
        <p:spPr>
          <a:xfrm>
            <a:off x="3167225" y="539500"/>
            <a:ext cx="6072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18;p3"/>
          <p:cNvCxnSpPr/>
          <p:nvPr/>
        </p:nvCxnSpPr>
        <p:spPr>
          <a:xfrm rot="10800000">
            <a:off x="843077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1"/>
          </p:nvPr>
        </p:nvSpPr>
        <p:spPr>
          <a:xfrm>
            <a:off x="713225" y="3147477"/>
            <a:ext cx="2106900" cy="13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2"/>
          </p:nvPr>
        </p:nvSpPr>
        <p:spPr>
          <a:xfrm>
            <a:off x="3074432" y="3147477"/>
            <a:ext cx="2106900" cy="13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ubTitle" idx="3"/>
          </p:nvPr>
        </p:nvSpPr>
        <p:spPr>
          <a:xfrm>
            <a:off x="5435639" y="3147479"/>
            <a:ext cx="2106900" cy="13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4"/>
          </p:nvPr>
        </p:nvSpPr>
        <p:spPr>
          <a:xfrm>
            <a:off x="713225" y="2494475"/>
            <a:ext cx="2106900" cy="7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subTitle" idx="5"/>
          </p:nvPr>
        </p:nvSpPr>
        <p:spPr>
          <a:xfrm>
            <a:off x="3074433" y="2494475"/>
            <a:ext cx="2106900" cy="7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6"/>
          </p:nvPr>
        </p:nvSpPr>
        <p:spPr>
          <a:xfrm>
            <a:off x="5435634" y="2494475"/>
            <a:ext cx="2106900" cy="7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cxnSp>
        <p:nvCxnSpPr>
          <p:cNvPr id="122" name="Google Shape;122;p21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21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ubTitle" idx="1"/>
          </p:nvPr>
        </p:nvSpPr>
        <p:spPr>
          <a:xfrm>
            <a:off x="720000" y="1945660"/>
            <a:ext cx="2811000" cy="10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2"/>
          </p:nvPr>
        </p:nvSpPr>
        <p:spPr>
          <a:xfrm>
            <a:off x="4546553" y="1945654"/>
            <a:ext cx="2904600" cy="10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3"/>
          </p:nvPr>
        </p:nvSpPr>
        <p:spPr>
          <a:xfrm>
            <a:off x="720000" y="3515588"/>
            <a:ext cx="2811000" cy="10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4"/>
          </p:nvPr>
        </p:nvSpPr>
        <p:spPr>
          <a:xfrm>
            <a:off x="4546551" y="3515588"/>
            <a:ext cx="2904600" cy="10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ubTitle" idx="5"/>
          </p:nvPr>
        </p:nvSpPr>
        <p:spPr>
          <a:xfrm>
            <a:off x="719999" y="1666404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6"/>
          </p:nvPr>
        </p:nvSpPr>
        <p:spPr>
          <a:xfrm>
            <a:off x="719999" y="3236407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subTitle" idx="7"/>
          </p:nvPr>
        </p:nvSpPr>
        <p:spPr>
          <a:xfrm>
            <a:off x="4546525" y="1666400"/>
            <a:ext cx="2904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8"/>
          </p:nvPr>
        </p:nvSpPr>
        <p:spPr>
          <a:xfrm>
            <a:off x="4546525" y="3236407"/>
            <a:ext cx="2904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cxnSp>
        <p:nvCxnSpPr>
          <p:cNvPr id="134" name="Google Shape;134;p22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Google Shape;135;p22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1"/>
          </p:nvPr>
        </p:nvSpPr>
        <p:spPr>
          <a:xfrm>
            <a:off x="720025" y="1867400"/>
            <a:ext cx="24693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subTitle" idx="2"/>
          </p:nvPr>
        </p:nvSpPr>
        <p:spPr>
          <a:xfrm>
            <a:off x="3282145" y="1867410"/>
            <a:ext cx="25797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subTitle" idx="3"/>
          </p:nvPr>
        </p:nvSpPr>
        <p:spPr>
          <a:xfrm>
            <a:off x="720025" y="3544702"/>
            <a:ext cx="24693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4"/>
          </p:nvPr>
        </p:nvSpPr>
        <p:spPr>
          <a:xfrm>
            <a:off x="3282155" y="3544703"/>
            <a:ext cx="25797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5"/>
          </p:nvPr>
        </p:nvSpPr>
        <p:spPr>
          <a:xfrm>
            <a:off x="5954680" y="1867406"/>
            <a:ext cx="24693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6"/>
          </p:nvPr>
        </p:nvSpPr>
        <p:spPr>
          <a:xfrm>
            <a:off x="5954699" y="3544702"/>
            <a:ext cx="24693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7"/>
          </p:nvPr>
        </p:nvSpPr>
        <p:spPr>
          <a:xfrm>
            <a:off x="720025" y="1305419"/>
            <a:ext cx="2469300" cy="6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8"/>
          </p:nvPr>
        </p:nvSpPr>
        <p:spPr>
          <a:xfrm>
            <a:off x="3282145" y="1305419"/>
            <a:ext cx="2577300" cy="6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9"/>
          </p:nvPr>
        </p:nvSpPr>
        <p:spPr>
          <a:xfrm>
            <a:off x="5954680" y="1305419"/>
            <a:ext cx="2466900" cy="6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subTitle" idx="13"/>
          </p:nvPr>
        </p:nvSpPr>
        <p:spPr>
          <a:xfrm>
            <a:off x="720025" y="2985210"/>
            <a:ext cx="2469300" cy="6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14"/>
          </p:nvPr>
        </p:nvSpPr>
        <p:spPr>
          <a:xfrm>
            <a:off x="3282145" y="2985206"/>
            <a:ext cx="2577300" cy="6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subTitle" idx="15"/>
          </p:nvPr>
        </p:nvSpPr>
        <p:spPr>
          <a:xfrm>
            <a:off x="5954680" y="2985200"/>
            <a:ext cx="2469300" cy="6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cxnSp>
        <p:nvCxnSpPr>
          <p:cNvPr id="150" name="Google Shape;150;p23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23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734825" y="2908025"/>
            <a:ext cx="3108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subTitle" idx="1"/>
          </p:nvPr>
        </p:nvSpPr>
        <p:spPr>
          <a:xfrm>
            <a:off x="734825" y="3543900"/>
            <a:ext cx="31083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155" name="Google Shape;155;p24"/>
          <p:cNvCxnSpPr/>
          <p:nvPr/>
        </p:nvCxnSpPr>
        <p:spPr>
          <a:xfrm>
            <a:off x="3167225" y="539500"/>
            <a:ext cx="6072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" name="Google Shape;156;p24"/>
          <p:cNvCxnSpPr/>
          <p:nvPr/>
        </p:nvCxnSpPr>
        <p:spPr>
          <a:xfrm rot="10800000">
            <a:off x="843077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24"/>
          <p:cNvSpPr txBox="1"/>
          <p:nvPr/>
        </p:nvSpPr>
        <p:spPr>
          <a:xfrm>
            <a:off x="4050875" y="3730325"/>
            <a:ext cx="4254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000" b="1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p25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25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2" name="Google Shape;162;p26"/>
          <p:cNvCxnSpPr/>
          <p:nvPr/>
        </p:nvCxnSpPr>
        <p:spPr>
          <a:xfrm>
            <a:off x="3167225" y="539500"/>
            <a:ext cx="6072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26"/>
          <p:cNvCxnSpPr/>
          <p:nvPr/>
        </p:nvCxnSpPr>
        <p:spPr>
          <a:xfrm rot="10800000">
            <a:off x="843077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187601"/>
            <a:ext cx="77040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4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299414" y="2860575"/>
            <a:ext cx="2695800" cy="16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713225" y="2860581"/>
            <a:ext cx="2695800" cy="16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713237" y="2123225"/>
            <a:ext cx="26958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4299412" y="2123225"/>
            <a:ext cx="26958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cxnSp>
        <p:nvCxnSpPr>
          <p:cNvPr id="30" name="Google Shape;30;p5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31;p5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34" name="Google Shape;34;p6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6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13225" y="734725"/>
            <a:ext cx="37374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713225" y="1878000"/>
            <a:ext cx="4337400" cy="25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>
            <a:spLocks noGrp="1"/>
          </p:cNvSpPr>
          <p:nvPr>
            <p:ph type="pic" idx="2"/>
          </p:nvPr>
        </p:nvSpPr>
        <p:spPr>
          <a:xfrm>
            <a:off x="5806850" y="658413"/>
            <a:ext cx="2623800" cy="3826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40" name="Google Shape;40;p7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7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44" name="Google Shape;44;p8"/>
          <p:cNvCxnSpPr/>
          <p:nvPr/>
        </p:nvCxnSpPr>
        <p:spPr>
          <a:xfrm>
            <a:off x="7161050" y="303000"/>
            <a:ext cx="20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Google Shape;45;p8"/>
          <p:cNvCxnSpPr/>
          <p:nvPr/>
        </p:nvCxnSpPr>
        <p:spPr>
          <a:xfrm rot="10800000">
            <a:off x="876862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49" name="Google Shape;49;p9"/>
          <p:cNvCxnSpPr/>
          <p:nvPr/>
        </p:nvCxnSpPr>
        <p:spPr>
          <a:xfrm>
            <a:off x="3167225" y="539500"/>
            <a:ext cx="6072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9"/>
          <p:cNvCxnSpPr/>
          <p:nvPr/>
        </p:nvCxnSpPr>
        <p:spPr>
          <a:xfrm rot="10800000">
            <a:off x="8430775" y="-28312"/>
            <a:ext cx="0" cy="463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>
            <a:spLocks noGrp="1"/>
          </p:cNvSpPr>
          <p:nvPr>
            <p:ph type="pic" idx="2"/>
          </p:nvPr>
        </p:nvSpPr>
        <p:spPr>
          <a:xfrm>
            <a:off x="0" y="-14875"/>
            <a:ext cx="9144000" cy="5158500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713225" y="3887925"/>
            <a:ext cx="7717500" cy="476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Medium"/>
              <a:buNone/>
              <a:defRPr sz="2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JEIGlHTYugk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>
            <a:spLocks noGrp="1"/>
          </p:cNvSpPr>
          <p:nvPr>
            <p:ph type="ctrTitle"/>
          </p:nvPr>
        </p:nvSpPr>
        <p:spPr>
          <a:xfrm>
            <a:off x="713225" y="662450"/>
            <a:ext cx="5648100" cy="18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Health+</a:t>
            </a:r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subTitle" idx="4294967295"/>
          </p:nvPr>
        </p:nvSpPr>
        <p:spPr>
          <a:xfrm>
            <a:off x="777700" y="3232900"/>
            <a:ext cx="3885900" cy="13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Team: BCM-UP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Team Members:</a:t>
            </a:r>
            <a:br>
              <a:rPr lang="en"/>
            </a:br>
            <a:r>
              <a:rPr lang="en"/>
              <a:t>Low Xuan Wei (2301949)</a:t>
            </a:r>
            <a:br>
              <a:rPr lang="en"/>
            </a:br>
            <a:r>
              <a:rPr lang="en"/>
              <a:t>Rachelle Tan Wen Qi (2302259)</a:t>
            </a:r>
            <a:br>
              <a:rPr lang="en"/>
            </a:br>
            <a:r>
              <a:rPr lang="en"/>
              <a:t>Deric Allen Bautista Mayores (2302057)</a:t>
            </a:r>
            <a:br>
              <a:rPr lang="en"/>
            </a:br>
            <a:r>
              <a:rPr lang="en"/>
              <a:t>Kan Hiew Teng (2302193)</a:t>
            </a:r>
            <a:br>
              <a:rPr lang="en"/>
            </a:br>
            <a:r>
              <a:rPr lang="en"/>
              <a:t>Chan Jun Xiang Jordan (2302141)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0" name="Google Shape;17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7850" y="1307638"/>
            <a:ext cx="1641425" cy="164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 </a:t>
            </a:r>
            <a:endParaRPr/>
          </a:p>
        </p:txBody>
      </p:sp>
      <p:sp>
        <p:nvSpPr>
          <p:cNvPr id="236" name="Google Shape;236;p36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37" name="Google Shape;237;p36"/>
          <p:cNvSpPr txBox="1"/>
          <p:nvPr/>
        </p:nvSpPr>
        <p:spPr>
          <a:xfrm>
            <a:off x="720000" y="1052300"/>
            <a:ext cx="4111500" cy="2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38" name="Google Shape;23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100" y="335751"/>
            <a:ext cx="2186149" cy="4845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500" y="323875"/>
            <a:ext cx="2236750" cy="4756849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245" name="Google Shape;245;p37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6" name="Google Shape;246;p37"/>
          <p:cNvSpPr txBox="1"/>
          <p:nvPr/>
        </p:nvSpPr>
        <p:spPr>
          <a:xfrm>
            <a:off x="720000" y="1052300"/>
            <a:ext cx="4111500" cy="2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100" y="335750"/>
            <a:ext cx="2186150" cy="4663823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253" name="Google Shape;253;p38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4" name="Google Shape;254;p38"/>
          <p:cNvSpPr txBox="1"/>
          <p:nvPr/>
        </p:nvSpPr>
        <p:spPr>
          <a:xfrm>
            <a:off x="720000" y="1052300"/>
            <a:ext cx="4111500" cy="2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100" y="335750"/>
            <a:ext cx="2186150" cy="4663818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261" name="Google Shape;261;p39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2" name="Google Shape;262;p39"/>
          <p:cNvSpPr txBox="1"/>
          <p:nvPr/>
        </p:nvSpPr>
        <p:spPr>
          <a:xfrm>
            <a:off x="720000" y="1052300"/>
            <a:ext cx="4111500" cy="2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100" y="335750"/>
            <a:ext cx="2186150" cy="4663823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269" name="Google Shape;269;p40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0" name="Google Shape;270;p40"/>
          <p:cNvSpPr txBox="1"/>
          <p:nvPr/>
        </p:nvSpPr>
        <p:spPr>
          <a:xfrm>
            <a:off x="720000" y="1052300"/>
            <a:ext cx="4111500" cy="2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4425" y="342193"/>
            <a:ext cx="2186150" cy="4606182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277" name="Google Shape;277;p41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8" name="Google Shape;278;p41"/>
          <p:cNvSpPr txBox="1"/>
          <p:nvPr/>
        </p:nvSpPr>
        <p:spPr>
          <a:xfrm>
            <a:off x="720000" y="1052300"/>
            <a:ext cx="4111500" cy="2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4425" y="353950"/>
            <a:ext cx="2186150" cy="4582671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285" name="Google Shape;285;p42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6" name="Google Shape;286;p42"/>
          <p:cNvSpPr txBox="1"/>
          <p:nvPr/>
        </p:nvSpPr>
        <p:spPr>
          <a:xfrm>
            <a:off x="720000" y="1052300"/>
            <a:ext cx="4111500" cy="2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100" y="335750"/>
            <a:ext cx="2186150" cy="4663823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293" name="Google Shape;293;p43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4" name="Google Shape;294;p43"/>
          <p:cNvSpPr txBox="1"/>
          <p:nvPr/>
        </p:nvSpPr>
        <p:spPr>
          <a:xfrm>
            <a:off x="720000" y="1052300"/>
            <a:ext cx="4111500" cy="2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9708" y="353950"/>
            <a:ext cx="2186142" cy="4606223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301" name="Google Shape;301;p44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2" name="Google Shape;302;p44"/>
          <p:cNvSpPr txBox="1"/>
          <p:nvPr/>
        </p:nvSpPr>
        <p:spPr>
          <a:xfrm>
            <a:off x="720000" y="1052300"/>
            <a:ext cx="4111500" cy="2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9162" y="353949"/>
            <a:ext cx="2136676" cy="4606223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309" name="Google Shape;309;p45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0" name="Google Shape;310;p45"/>
          <p:cNvSpPr txBox="1"/>
          <p:nvPr/>
        </p:nvSpPr>
        <p:spPr>
          <a:xfrm>
            <a:off x="720000" y="1052300"/>
            <a:ext cx="4111500" cy="2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11" name="Google Shape;31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9150" y="353950"/>
            <a:ext cx="2230524" cy="4943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76" name="Google Shape;176;p28"/>
          <p:cNvSpPr txBox="1">
            <a:spLocks noGrp="1"/>
          </p:cNvSpPr>
          <p:nvPr>
            <p:ph type="title" idx="2"/>
          </p:nvPr>
        </p:nvSpPr>
        <p:spPr>
          <a:xfrm>
            <a:off x="1042350" y="176592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o1</a:t>
            </a:r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title" idx="3"/>
          </p:nvPr>
        </p:nvSpPr>
        <p:spPr>
          <a:xfrm>
            <a:off x="4805700" y="176592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8" name="Google Shape;178;p28"/>
          <p:cNvSpPr txBox="1">
            <a:spLocks noGrp="1"/>
          </p:cNvSpPr>
          <p:nvPr>
            <p:ph type="title" idx="4"/>
          </p:nvPr>
        </p:nvSpPr>
        <p:spPr>
          <a:xfrm>
            <a:off x="1042350" y="236499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 idx="5"/>
          </p:nvPr>
        </p:nvSpPr>
        <p:spPr>
          <a:xfrm>
            <a:off x="4805700" y="2366704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80" name="Google Shape;180;p28"/>
          <p:cNvSpPr txBox="1">
            <a:spLocks noGrp="1"/>
          </p:cNvSpPr>
          <p:nvPr>
            <p:ph type="title" idx="6"/>
          </p:nvPr>
        </p:nvSpPr>
        <p:spPr>
          <a:xfrm>
            <a:off x="1042350" y="296407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1" name="Google Shape;181;p28"/>
          <p:cNvSpPr txBox="1">
            <a:spLocks noGrp="1"/>
          </p:cNvSpPr>
          <p:nvPr>
            <p:ph type="subTitle" idx="1"/>
          </p:nvPr>
        </p:nvSpPr>
        <p:spPr>
          <a:xfrm>
            <a:off x="1777050" y="1765913"/>
            <a:ext cx="24711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subTitle" idx="13"/>
          </p:nvPr>
        </p:nvSpPr>
        <p:spPr>
          <a:xfrm>
            <a:off x="5536500" y="1765938"/>
            <a:ext cx="2697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subTitle" idx="14"/>
          </p:nvPr>
        </p:nvSpPr>
        <p:spPr>
          <a:xfrm>
            <a:off x="5540400" y="2366713"/>
            <a:ext cx="31200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4" name="Google Shape;184;p28"/>
          <p:cNvSpPr txBox="1">
            <a:spLocks noGrp="1"/>
          </p:cNvSpPr>
          <p:nvPr>
            <p:ph type="subTitle" idx="9"/>
          </p:nvPr>
        </p:nvSpPr>
        <p:spPr>
          <a:xfrm>
            <a:off x="1777050" y="2332613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Problem Statement</a:t>
            </a:r>
            <a:endParaRPr sz="1900"/>
          </a:p>
        </p:txBody>
      </p:sp>
      <p:sp>
        <p:nvSpPr>
          <p:cNvPr id="185" name="Google Shape;185;p28"/>
          <p:cNvSpPr txBox="1">
            <a:spLocks noGrp="1"/>
          </p:cNvSpPr>
          <p:nvPr>
            <p:ph type="subTitle" idx="13"/>
          </p:nvPr>
        </p:nvSpPr>
        <p:spPr>
          <a:xfrm>
            <a:off x="1777050" y="2933375"/>
            <a:ext cx="2697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317" name="Google Shape;317;p46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8" name="Google Shape;318;p46"/>
          <p:cNvSpPr txBox="1"/>
          <p:nvPr/>
        </p:nvSpPr>
        <p:spPr>
          <a:xfrm>
            <a:off x="720000" y="1052300"/>
            <a:ext cx="4111500" cy="2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19" name="Google Shape;31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9150" y="441988"/>
            <a:ext cx="2136700" cy="4520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7"/>
          <p:cNvSpPr txBox="1">
            <a:spLocks noGrp="1"/>
          </p:cNvSpPr>
          <p:nvPr>
            <p:ph type="title"/>
          </p:nvPr>
        </p:nvSpPr>
        <p:spPr>
          <a:xfrm>
            <a:off x="713225" y="3525800"/>
            <a:ext cx="596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</a:t>
            </a:r>
            <a:endParaRPr/>
          </a:p>
        </p:txBody>
      </p:sp>
      <p:sp>
        <p:nvSpPr>
          <p:cNvPr id="325" name="Google Shape;325;p47"/>
          <p:cNvSpPr txBox="1"/>
          <p:nvPr/>
        </p:nvSpPr>
        <p:spPr>
          <a:xfrm>
            <a:off x="2435650" y="1640475"/>
            <a:ext cx="3051600" cy="8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9162" y="353949"/>
            <a:ext cx="2136676" cy="4606223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 </a:t>
            </a:r>
            <a:endParaRPr i="1"/>
          </a:p>
        </p:txBody>
      </p:sp>
      <p:sp>
        <p:nvSpPr>
          <p:cNvPr id="332" name="Google Shape;332;p48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3" name="Google Shape;333;p48"/>
          <p:cNvSpPr txBox="1"/>
          <p:nvPr/>
        </p:nvSpPr>
        <p:spPr>
          <a:xfrm>
            <a:off x="720000" y="1052300"/>
            <a:ext cx="411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Not allowed to manage caregivers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 (Text &amp; Call)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8691" y="349225"/>
            <a:ext cx="2177160" cy="4606223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 </a:t>
            </a:r>
            <a:endParaRPr i="1"/>
          </a:p>
        </p:txBody>
      </p:sp>
      <p:sp>
        <p:nvSpPr>
          <p:cNvPr id="340" name="Google Shape;340;p49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41" name="Google Shape;341;p49"/>
          <p:cNvSpPr txBox="1"/>
          <p:nvPr/>
        </p:nvSpPr>
        <p:spPr>
          <a:xfrm>
            <a:off x="720000" y="1052300"/>
            <a:ext cx="411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Not allowed to manage caregivers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 (Text &amp; Call)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9162" y="353949"/>
            <a:ext cx="2136676" cy="4606223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 </a:t>
            </a:r>
            <a:endParaRPr i="1"/>
          </a:p>
        </p:txBody>
      </p:sp>
      <p:sp>
        <p:nvSpPr>
          <p:cNvPr id="348" name="Google Shape;348;p50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49" name="Google Shape;349;p50"/>
          <p:cNvSpPr txBox="1"/>
          <p:nvPr/>
        </p:nvSpPr>
        <p:spPr>
          <a:xfrm>
            <a:off x="720000" y="1052300"/>
            <a:ext cx="411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Not allowed to manage caregivers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 (Text &amp; Call)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0964" y="311675"/>
            <a:ext cx="2174887" cy="4606223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356" name="Google Shape;356;p51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57" name="Google Shape;357;p51"/>
          <p:cNvSpPr txBox="1"/>
          <p:nvPr/>
        </p:nvSpPr>
        <p:spPr>
          <a:xfrm>
            <a:off x="720000" y="1052300"/>
            <a:ext cx="41115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Not allowed to manage caregivers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 (Text &amp; Call)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 Dependents</a:t>
            </a:r>
            <a:endParaRPr i="1"/>
          </a:p>
        </p:txBody>
      </p:sp>
      <p:sp>
        <p:nvSpPr>
          <p:cNvPr id="363" name="Google Shape;363;p52"/>
          <p:cNvSpPr txBox="1"/>
          <p:nvPr/>
        </p:nvSpPr>
        <p:spPr>
          <a:xfrm>
            <a:off x="751550" y="1558950"/>
            <a:ext cx="4036200" cy="20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64" name="Google Shape;364;p52"/>
          <p:cNvSpPr txBox="1"/>
          <p:nvPr/>
        </p:nvSpPr>
        <p:spPr>
          <a:xfrm>
            <a:off x="720000" y="1052300"/>
            <a:ext cx="4111500" cy="3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View information of the caregiver &amp; 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Max 3 dependents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Manage dependents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Not allowed to manage caregivers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Contact (Text &amp; Call)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Vitals Monitoring</a:t>
            </a:r>
            <a:endParaRPr i="1"/>
          </a:p>
        </p:txBody>
      </p:sp>
      <p:pic>
        <p:nvPicPr>
          <p:cNvPr id="370" name="Google Shape;370;p53" title="Group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2978" y="879425"/>
            <a:ext cx="3257225" cy="3480724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53"/>
          <p:cNvSpPr txBox="1"/>
          <p:nvPr/>
        </p:nvSpPr>
        <p:spPr>
          <a:xfrm>
            <a:off x="744300" y="1017725"/>
            <a:ext cx="3000000" cy="25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Retrieve vitals information from the sensor on wearable devices that are connected to Google Health Connect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Values that reach unhealthy levels will be highlighted in red to warn users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Allows caregivers and patient to self monitor their vitals on the go at all times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 and Documents</a:t>
            </a:r>
            <a:endParaRPr i="1"/>
          </a:p>
        </p:txBody>
      </p:sp>
      <p:sp>
        <p:nvSpPr>
          <p:cNvPr id="377" name="Google Shape;377;p54"/>
          <p:cNvSpPr txBox="1"/>
          <p:nvPr/>
        </p:nvSpPr>
        <p:spPr>
          <a:xfrm>
            <a:off x="744300" y="1017725"/>
            <a:ext cx="3000000" cy="22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Allow users and caretakers to store medical documents and notes/reminders in an accessible platform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Provides an easy to access location for storage of documents and notes, which can help patients with memory related illnesses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78" name="Google Shape;37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6825" y="1257925"/>
            <a:ext cx="1339050" cy="294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2783" y="1278537"/>
            <a:ext cx="1288155" cy="290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Clinic Details + Consultation Booking</a:t>
            </a:r>
            <a:endParaRPr i="1"/>
          </a:p>
        </p:txBody>
      </p:sp>
      <p:sp>
        <p:nvSpPr>
          <p:cNvPr id="385" name="Google Shape;385;p55"/>
          <p:cNvSpPr txBox="1"/>
          <p:nvPr/>
        </p:nvSpPr>
        <p:spPr>
          <a:xfrm>
            <a:off x="720000" y="1052300"/>
            <a:ext cx="4111500" cy="55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Locate Nearby Clinics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(Google Maps API)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Displays: Name, Address, Ratings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Radius Range: 500m, 1000m, 1500m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Consultations</a:t>
            </a:r>
            <a:endParaRPr sz="12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Walk-in consultations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Appointment consultations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1371600" lvl="2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Dependency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1371600" lvl="2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Caregiver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Bookmarks</a:t>
            </a:r>
            <a:endParaRPr sz="12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Save frequented/preferred clinics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Filtering/Sorting</a:t>
            </a:r>
            <a:endParaRPr sz="12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Efficient searches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86" name="Google Shape;38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6825" y="1272650"/>
            <a:ext cx="1377176" cy="291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8275" y="1272662"/>
            <a:ext cx="1377176" cy="29137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713225" y="3525800"/>
            <a:ext cx="596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91" name="Google Shape;191;p29"/>
          <p:cNvSpPr txBox="1"/>
          <p:nvPr/>
        </p:nvSpPr>
        <p:spPr>
          <a:xfrm>
            <a:off x="2435650" y="1640475"/>
            <a:ext cx="3051600" cy="8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Message + Call Integration</a:t>
            </a:r>
            <a:endParaRPr i="1"/>
          </a:p>
        </p:txBody>
      </p:sp>
      <p:sp>
        <p:nvSpPr>
          <p:cNvPr id="393" name="Google Shape;393;p56"/>
          <p:cNvSpPr txBox="1"/>
          <p:nvPr/>
        </p:nvSpPr>
        <p:spPr>
          <a:xfrm>
            <a:off x="744300" y="1568300"/>
            <a:ext cx="5231400" cy="3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Allows seamless messaging between caregiver and dependency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Allows user to easily contact each other through Call Integration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Provide communication medium for caregiver and dependency in integrated application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94" name="Google Shape;39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2174" y="1098225"/>
            <a:ext cx="1528501" cy="323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</a:t>
            </a:r>
            <a:endParaRPr i="1"/>
          </a:p>
        </p:txBody>
      </p:sp>
      <p:pic>
        <p:nvPicPr>
          <p:cNvPr id="400" name="Google Shape;40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9700" y="770212"/>
            <a:ext cx="1703000" cy="3603077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57"/>
          <p:cNvSpPr txBox="1"/>
          <p:nvPr/>
        </p:nvSpPr>
        <p:spPr>
          <a:xfrm>
            <a:off x="744300" y="1568300"/>
            <a:ext cx="5231400" cy="3170700"/>
          </a:xfrm>
          <a:prstGeom prst="rect">
            <a:avLst/>
          </a:prstGeom>
          <a:noFill/>
          <a:ln>
            <a:noFill/>
          </a:ln>
          <a:effectLst>
            <a:reflection dist="38100" dir="5400000" fadeDir="5400012" sy="-100000" algn="bl" rotWithShape="0"/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Powered by Google Gemini API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Fine-tuned for user to prompt for general medical enquiries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Enhances to handle mental health inputs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8"/>
          <p:cNvSpPr txBox="1">
            <a:spLocks noGrp="1"/>
          </p:cNvSpPr>
          <p:nvPr>
            <p:ph type="title"/>
          </p:nvPr>
        </p:nvSpPr>
        <p:spPr>
          <a:xfrm>
            <a:off x="713225" y="3525800"/>
            <a:ext cx="596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Design</a:t>
            </a:r>
            <a:endParaRPr/>
          </a:p>
        </p:txBody>
      </p:sp>
      <p:sp>
        <p:nvSpPr>
          <p:cNvPr id="407" name="Google Shape;407;p58"/>
          <p:cNvSpPr txBox="1"/>
          <p:nvPr/>
        </p:nvSpPr>
        <p:spPr>
          <a:xfrm>
            <a:off x="2435650" y="1640475"/>
            <a:ext cx="3051600" cy="8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Benchmarking</a:t>
            </a:r>
            <a:endParaRPr i="1"/>
          </a:p>
        </p:txBody>
      </p:sp>
      <p:sp>
        <p:nvSpPr>
          <p:cNvPr id="413" name="Google Shape;413;p59"/>
          <p:cNvSpPr txBox="1"/>
          <p:nvPr/>
        </p:nvSpPr>
        <p:spPr>
          <a:xfrm>
            <a:off x="744300" y="1568300"/>
            <a:ext cx="7704000" cy="41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Metrics: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Data Latency (seconds)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Time delay, from time when data is collected to data display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App Responsiveness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Frame rates and smoothness of UI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Evaluation testings: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Consistent Mobile device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Reliable connection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Android Profiler?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Usability Testing</a:t>
            </a:r>
            <a:endParaRPr i="1"/>
          </a:p>
        </p:txBody>
      </p:sp>
      <p:sp>
        <p:nvSpPr>
          <p:cNvPr id="419" name="Google Shape;419;p60"/>
          <p:cNvSpPr txBox="1"/>
          <p:nvPr/>
        </p:nvSpPr>
        <p:spPr>
          <a:xfrm>
            <a:off x="744300" y="1568300"/>
            <a:ext cx="7655400" cy="3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Metrics: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User Satisfaction Score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Feedbacks collected from prototype testings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Used surveys and Interviews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Prototype Testings: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11 Tasks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3 Caregivers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 i="1"/>
          </a:p>
        </p:txBody>
      </p:sp>
      <p:sp>
        <p:nvSpPr>
          <p:cNvPr id="425" name="Google Shape;425;p61"/>
          <p:cNvSpPr txBox="1"/>
          <p:nvPr/>
        </p:nvSpPr>
        <p:spPr>
          <a:xfrm>
            <a:off x="744300" y="1568300"/>
            <a:ext cx="7655400" cy="31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Performance Benchmarking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Low Data Latency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Retrieve and Update health data in 5 seconds or less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Smooth UI Performance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Average of 60FPS maintained during use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Occasional dips during heavy load (Fetching Clinic List e.g.)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Usability Testing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Generally no issues completing the test cases which were provided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Testers feedbacked that the UI was generally understandable and easy to use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Some issues were highlighted during the usability testing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Vitals Information Badge on Home Page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Lack of Relationship Types for Add Dependency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Documents Section keeps shifting Notes Section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2"/>
          <p:cNvSpPr txBox="1">
            <a:spLocks noGrp="1"/>
          </p:cNvSpPr>
          <p:nvPr>
            <p:ph type="title"/>
          </p:nvPr>
        </p:nvSpPr>
        <p:spPr>
          <a:xfrm>
            <a:off x="713225" y="3525800"/>
            <a:ext cx="596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31" name="Google Shape;431;p62"/>
          <p:cNvSpPr txBox="1"/>
          <p:nvPr/>
        </p:nvSpPr>
        <p:spPr>
          <a:xfrm>
            <a:off x="2435650" y="1640475"/>
            <a:ext cx="3051600" cy="8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 i="1"/>
          </a:p>
        </p:txBody>
      </p:sp>
      <p:sp>
        <p:nvSpPr>
          <p:cNvPr id="437" name="Google Shape;437;p63"/>
          <p:cNvSpPr txBox="1"/>
          <p:nvPr/>
        </p:nvSpPr>
        <p:spPr>
          <a:xfrm>
            <a:off x="744300" y="1131850"/>
            <a:ext cx="7655400" cy="44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Real-time health monitoring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Encouraged self-management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Effortless viewing and booking of consultations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Quick health information aid tools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AI chat bot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Performance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Quick data retrieval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Intuitive UI catered to diverse age/user groups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>
          <a:extLst>
            <a:ext uri="{FF2B5EF4-FFF2-40B4-BE49-F238E27FC236}">
              <a16:creationId xmlns:a16="http://schemas.microsoft.com/office/drawing/2014/main" id="{2AEDE995-059A-6B11-71D0-582288D94E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2">
            <a:extLst>
              <a:ext uri="{FF2B5EF4-FFF2-40B4-BE49-F238E27FC236}">
                <a16:creationId xmlns:a16="http://schemas.microsoft.com/office/drawing/2014/main" id="{E0A3F230-3B86-9322-CC37-2A197E1579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525800"/>
            <a:ext cx="596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Video Demo:</a:t>
            </a:r>
            <a:br>
              <a:rPr lang="en-US" dirty="0"/>
            </a:br>
            <a:r>
              <a:rPr lang="en-US" sz="1100" dirty="0">
                <a:hlinkClick r:id="rId3"/>
              </a:rPr>
              <a:t>https://youtu.be/JEIGlHTYugk</a:t>
            </a:r>
            <a:br>
              <a:rPr lang="en-US" sz="1100" dirty="0"/>
            </a:br>
            <a:br>
              <a:rPr lang="en-US" dirty="0"/>
            </a:br>
            <a:endParaRPr dirty="0"/>
          </a:p>
        </p:txBody>
      </p:sp>
      <p:sp>
        <p:nvSpPr>
          <p:cNvPr id="431" name="Google Shape;431;p62">
            <a:extLst>
              <a:ext uri="{FF2B5EF4-FFF2-40B4-BE49-F238E27FC236}">
                <a16:creationId xmlns:a16="http://schemas.microsoft.com/office/drawing/2014/main" id="{5D4F077A-77B9-85CA-D0E9-62B07752479A}"/>
              </a:ext>
            </a:extLst>
          </p:cNvPr>
          <p:cNvSpPr txBox="1"/>
          <p:nvPr/>
        </p:nvSpPr>
        <p:spPr>
          <a:xfrm>
            <a:off x="2435650" y="1640475"/>
            <a:ext cx="3051600" cy="8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6954695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 </a:t>
            </a:r>
            <a:endParaRPr i="1"/>
          </a:p>
        </p:txBody>
      </p:sp>
      <p:sp>
        <p:nvSpPr>
          <p:cNvPr id="443" name="Google Shape;443;p64"/>
          <p:cNvSpPr txBox="1"/>
          <p:nvPr/>
        </p:nvSpPr>
        <p:spPr>
          <a:xfrm>
            <a:off x="744300" y="1568300"/>
            <a:ext cx="7655400" cy="3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[1] J. O. V. Paiva et al., “Mobile applications for elderly healthcare: A systematic mapping,” *PLOS ONE*, vol. 15, no. 7, p. e0236091, Jul. 2020. [Online]. Available: https://doi.org/10.1371/journal.pone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[2] Paweł Weichbroth, “Usability Testing of Mobile Applications: A Methodological Framework,” Applied sciences, vol. 14, no. 5, pp. 1792–1792, Feb. 2024, doi: https://doi.org/10.3390/app14051792.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[3] Project-group-60, "Task-Information-Sheet," Google Docs, 30 March 2025. [Online]. Available: https://docs.google.com/document/d/1EMHkKnmKQhJyd7yzgJyJ1oSUErgufeXJn-yniykEWvs/edit?usp=sharing. [Accessed: 30 March 2025].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[4] Project-group-60, "Results and Outcomes" Google Docs, 30 March 2025. [Online]. Available: https://docs.google.com/document/d/1dscKSbVD2xZWCURrlfj0NLBgEohWwptwbBqG-aeHZg8/edit?usp=sharing. [Accessed: 30 March 2025].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 i="1"/>
          </a:p>
        </p:txBody>
      </p:sp>
      <p:sp>
        <p:nvSpPr>
          <p:cNvPr id="197" name="Google Shape;197;p30"/>
          <p:cNvSpPr txBox="1"/>
          <p:nvPr/>
        </p:nvSpPr>
        <p:spPr>
          <a:xfrm>
            <a:off x="744300" y="1269375"/>
            <a:ext cx="5581200" cy="31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Growing aging population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Need to ensure adequate care for the elderly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Highlight increasing importance of technological solutions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98" name="Google Shape;19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1625" y="2644425"/>
            <a:ext cx="1642375" cy="197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6750" y="853400"/>
            <a:ext cx="1392125" cy="139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>
            <a:spLocks noGrp="1"/>
          </p:cNvSpPr>
          <p:nvPr>
            <p:ph type="title"/>
          </p:nvPr>
        </p:nvSpPr>
        <p:spPr>
          <a:xfrm>
            <a:off x="713225" y="3525800"/>
            <a:ext cx="596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205" name="Google Shape;205;p31"/>
          <p:cNvSpPr txBox="1"/>
          <p:nvPr/>
        </p:nvSpPr>
        <p:spPr>
          <a:xfrm>
            <a:off x="2435650" y="1640475"/>
            <a:ext cx="3051600" cy="8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 i="1"/>
          </a:p>
        </p:txBody>
      </p:sp>
      <p:sp>
        <p:nvSpPr>
          <p:cNvPr id="211" name="Google Shape;211;p32"/>
          <p:cNvSpPr txBox="1"/>
          <p:nvPr/>
        </p:nvSpPr>
        <p:spPr>
          <a:xfrm>
            <a:off x="611525" y="1399500"/>
            <a:ext cx="7655400" cy="3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How might</a:t>
            </a: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"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we create a</a:t>
            </a: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" sz="16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mobile application </a:t>
            </a: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that provides a platform that prioritizes user</a:t>
            </a:r>
            <a:r>
              <a:rPr lang="en" sz="1500">
                <a:latin typeface="DM Sans"/>
                <a:ea typeface="DM Sans"/>
                <a:cs typeface="DM Sans"/>
                <a:sym typeface="DM Sans"/>
              </a:rPr>
              <a:t> accessibility and simplicity, especially for </a:t>
            </a:r>
            <a:r>
              <a:rPr lang="en" sz="1600" b="1">
                <a:latin typeface="DM Sans"/>
                <a:ea typeface="DM Sans"/>
                <a:cs typeface="DM Sans"/>
                <a:sym typeface="DM Sans"/>
              </a:rPr>
              <a:t>elderly individuals</a:t>
            </a:r>
            <a:r>
              <a:rPr lang="en" sz="1500">
                <a:latin typeface="DM Sans"/>
                <a:ea typeface="DM Sans"/>
                <a:cs typeface="DM Sans"/>
                <a:sym typeface="DM Sans"/>
              </a:rPr>
              <a:t> and their </a:t>
            </a:r>
            <a:r>
              <a:rPr lang="en" sz="1600" b="1">
                <a:latin typeface="DM Sans"/>
                <a:ea typeface="DM Sans"/>
                <a:cs typeface="DM Sans"/>
                <a:sym typeface="DM Sans"/>
              </a:rPr>
              <a:t>caregivers</a:t>
            </a: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</a:t>
            </a:r>
            <a:r>
              <a:rPr lang="en"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offering features that provide clear and concise information and easy access to healthcare services?</a:t>
            </a:r>
            <a:endParaRPr sz="1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 txBox="1">
            <a:spLocks noGrp="1"/>
          </p:cNvSpPr>
          <p:nvPr>
            <p:ph type="title"/>
          </p:nvPr>
        </p:nvSpPr>
        <p:spPr>
          <a:xfrm>
            <a:off x="713225" y="3525800"/>
            <a:ext cx="596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17" name="Google Shape;217;p33"/>
          <p:cNvSpPr txBox="1"/>
          <p:nvPr/>
        </p:nvSpPr>
        <p:spPr>
          <a:xfrm>
            <a:off x="2435650" y="1640475"/>
            <a:ext cx="3051600" cy="8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Health+</a:t>
            </a:r>
            <a:endParaRPr i="1"/>
          </a:p>
        </p:txBody>
      </p:sp>
      <p:sp>
        <p:nvSpPr>
          <p:cNvPr id="223" name="Google Shape;223;p34"/>
          <p:cNvSpPr txBox="1"/>
          <p:nvPr/>
        </p:nvSpPr>
        <p:spPr>
          <a:xfrm>
            <a:off x="744300" y="1238775"/>
            <a:ext cx="7655400" cy="4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Develop an integrated application for healthcare services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Real-time health metrics services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Dependency management services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Booking consultation services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Communication healthcare related services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Inspired by HealthHub SG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Targeted at Caregivers to help manage healthcare services for elderly/dependencies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‌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24" name="Google Shape;2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5650" y="-89337"/>
            <a:ext cx="1641425" cy="164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>
            <a:spLocks noGrp="1"/>
          </p:cNvSpPr>
          <p:nvPr>
            <p:ph type="title"/>
          </p:nvPr>
        </p:nvSpPr>
        <p:spPr>
          <a:xfrm>
            <a:off x="713225" y="3525800"/>
            <a:ext cx="596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230" name="Google Shape;230;p35"/>
          <p:cNvSpPr txBox="1"/>
          <p:nvPr/>
        </p:nvSpPr>
        <p:spPr>
          <a:xfrm>
            <a:off x="2435650" y="1640475"/>
            <a:ext cx="3051600" cy="8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rmal and Professional Portfolio by Slidesgo">
  <a:themeElements>
    <a:clrScheme name="Simple Light">
      <a:dk1>
        <a:srgbClr val="333333"/>
      </a:dk1>
      <a:lt1>
        <a:srgbClr val="F7F4F1"/>
      </a:lt1>
      <a:dk2>
        <a:srgbClr val="444444"/>
      </a:dk2>
      <a:lt2>
        <a:srgbClr val="555555"/>
      </a:lt2>
      <a:accent1>
        <a:srgbClr val="66666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1963</Words>
  <Application>Microsoft Office PowerPoint</Application>
  <PresentationFormat>On-screen Show (16:9)</PresentationFormat>
  <Paragraphs>480</Paragraphs>
  <Slides>39</Slides>
  <Notes>39</Notes>
  <HiddenSlides>11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Anaheim</vt:lpstr>
      <vt:lpstr>Playfair Display Medium</vt:lpstr>
      <vt:lpstr>Nunito Light</vt:lpstr>
      <vt:lpstr>Arial</vt:lpstr>
      <vt:lpstr>DM Sans</vt:lpstr>
      <vt:lpstr>Raleway</vt:lpstr>
      <vt:lpstr>Formal and Professional Portfolio by Slidesgo</vt:lpstr>
      <vt:lpstr>Health+</vt:lpstr>
      <vt:lpstr>TABLE OF CONTENTS</vt:lpstr>
      <vt:lpstr>Background</vt:lpstr>
      <vt:lpstr>Background</vt:lpstr>
      <vt:lpstr>Problem Statement</vt:lpstr>
      <vt:lpstr>Problem Statement</vt:lpstr>
      <vt:lpstr>Solution</vt:lpstr>
      <vt:lpstr>Health+</vt:lpstr>
      <vt:lpstr>Features</vt:lpstr>
      <vt:lpstr>Manage Dependents </vt:lpstr>
      <vt:lpstr>Manage Dependents</vt:lpstr>
      <vt:lpstr>Manage Dependents</vt:lpstr>
      <vt:lpstr>Manage Dependents</vt:lpstr>
      <vt:lpstr>Manage Dependents</vt:lpstr>
      <vt:lpstr>Manage Dependents</vt:lpstr>
      <vt:lpstr>Manage Dependents</vt:lpstr>
      <vt:lpstr>Manage Dependents</vt:lpstr>
      <vt:lpstr>Manage Dependents</vt:lpstr>
      <vt:lpstr>Manage Dependents</vt:lpstr>
      <vt:lpstr>Manage Dependents</vt:lpstr>
      <vt:lpstr>User</vt:lpstr>
      <vt:lpstr>Manage Dependents </vt:lpstr>
      <vt:lpstr>Manage Dependents </vt:lpstr>
      <vt:lpstr>Manage Dependents </vt:lpstr>
      <vt:lpstr>Manage Dependents</vt:lpstr>
      <vt:lpstr>Manage Dependents</vt:lpstr>
      <vt:lpstr>Vitals Monitoring</vt:lpstr>
      <vt:lpstr>Notes and Documents</vt:lpstr>
      <vt:lpstr>Clinic Details + Consultation Booking</vt:lpstr>
      <vt:lpstr>Message + Call Integration</vt:lpstr>
      <vt:lpstr>Chatbot</vt:lpstr>
      <vt:lpstr>Experiment Design</vt:lpstr>
      <vt:lpstr>Performance Benchmarking</vt:lpstr>
      <vt:lpstr>Usability Testing</vt:lpstr>
      <vt:lpstr>Results</vt:lpstr>
      <vt:lpstr>Conclusion</vt:lpstr>
      <vt:lpstr>Conclusion</vt:lpstr>
      <vt:lpstr>Video Demo: https://youtu.be/JEIGlHTYugk  </vt:lpstr>
      <vt:lpstr>Reference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LOW XUAN WEI</cp:lastModifiedBy>
  <cp:revision>1</cp:revision>
  <dcterms:modified xsi:type="dcterms:W3CDTF">2025-04-03T03:59:04Z</dcterms:modified>
</cp:coreProperties>
</file>